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3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13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75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23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7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34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32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09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9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28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4/25/2020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1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DD7BD5-7177-4DC0-B33E-CF18C1ACA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851974"/>
            <a:ext cx="9144000" cy="1152663"/>
          </a:xfrm>
        </p:spPr>
        <p:txBody>
          <a:bodyPr>
            <a:normAutofit/>
          </a:bodyPr>
          <a:lstStyle/>
          <a:p>
            <a:pPr algn="ctr"/>
            <a:r>
              <a:rPr lang="it-IT"/>
              <a:t>Parking Place Detection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6962D6D-C595-4F1C-9945-E1781BE6D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1718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it-IT"/>
              <a:t>Image Analysis and Computer Vision (2019-2020)</a:t>
            </a:r>
          </a:p>
        </p:txBody>
      </p:sp>
      <p:pic>
        <p:nvPicPr>
          <p:cNvPr id="8" name="Immagine 7" descr="Immagine che contiene edificio, via, traffico, uomo&#10;&#10;Descrizione generata automaticamente">
            <a:extLst>
              <a:ext uri="{FF2B5EF4-FFF2-40B4-BE49-F238E27FC236}">
                <a16:creationId xmlns:a16="http://schemas.microsoft.com/office/drawing/2014/main" id="{8FC75448-34F2-4C59-AE0C-E05C387AF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61" y="1110881"/>
            <a:ext cx="4971429" cy="263809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BD2F4D2-F70F-4F43-926C-00BCCE5D72DA}"/>
              </a:ext>
            </a:extLst>
          </p:cNvPr>
          <p:cNvSpPr txBox="1"/>
          <p:nvPr/>
        </p:nvSpPr>
        <p:spPr>
          <a:xfrm>
            <a:off x="4065637" y="5718503"/>
            <a:ext cx="406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Marco Baratta – 10520788 - </a:t>
            </a:r>
            <a:r>
              <a:rPr lang="en-US" dirty="0"/>
              <a:t>920391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03175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855F3E-0723-4767-8016-7ACBAA21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little</a:t>
            </a:r>
            <a:r>
              <a:rPr lang="it-IT" dirty="0"/>
              <a:t> of </a:t>
            </a:r>
            <a:r>
              <a:rPr lang="it-IT" dirty="0" err="1"/>
              <a:t>geometry</a:t>
            </a:r>
            <a:r>
              <a:rPr lang="it-IT" dirty="0"/>
              <a:t>…</a:t>
            </a:r>
            <a:endParaRPr lang="en-US" dirty="0"/>
          </a:p>
        </p:txBody>
      </p:sp>
      <p:pic>
        <p:nvPicPr>
          <p:cNvPr id="4" name="Immagine 3" descr="Immagine che contiene edificio, sedendo, marciapiede, tavolo&#10;&#10;Descrizione generata automaticamente">
            <a:extLst>
              <a:ext uri="{FF2B5EF4-FFF2-40B4-BE49-F238E27FC236}">
                <a16:creationId xmlns:a16="http://schemas.microsoft.com/office/drawing/2014/main" id="{8D4DA7D4-4111-4542-94AE-14CC71111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207"/>
            <a:ext cx="6342096" cy="251696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A25E49-00A4-4A55-97F6-9B71E936D844}"/>
              </a:ext>
            </a:extLst>
          </p:cNvPr>
          <p:cNvSpPr txBox="1"/>
          <p:nvPr/>
        </p:nvSpPr>
        <p:spPr>
          <a:xfrm>
            <a:off x="1466367" y="5261366"/>
            <a:ext cx="419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Point C’ </a:t>
            </a:r>
            <a:r>
              <a:rPr lang="it-IT" dirty="0" err="1"/>
              <a:t>lies</a:t>
            </a:r>
            <a:r>
              <a:rPr lang="it-IT" dirty="0"/>
              <a:t> on the </a:t>
            </a:r>
            <a:r>
              <a:rPr lang="it-IT" dirty="0" err="1"/>
              <a:t>same</a:t>
            </a:r>
            <a:r>
              <a:rPr lang="it-IT" dirty="0"/>
              <a:t> line (a,b,1)</a:t>
            </a:r>
          </a:p>
          <a:p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goes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C and H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A416B06-94F3-418F-A39E-4853F1B776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48" t="48195" r="21953" b="42380"/>
          <a:stretch/>
        </p:blipFill>
        <p:spPr>
          <a:xfrm>
            <a:off x="7572771" y="5047054"/>
            <a:ext cx="4055462" cy="1074957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C85BE2A-398A-475C-93E6-2AA220BCA5F2}"/>
              </a:ext>
            </a:extLst>
          </p:cNvPr>
          <p:cNvCxnSpPr>
            <a:stCxn id="5" idx="3"/>
          </p:cNvCxnSpPr>
          <p:nvPr/>
        </p:nvCxnSpPr>
        <p:spPr>
          <a:xfrm>
            <a:off x="5656938" y="5584532"/>
            <a:ext cx="2953662" cy="187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38DBD16-6B72-4A65-9C31-17F4B4EBEF6A}"/>
              </a:ext>
            </a:extLst>
          </p:cNvPr>
          <p:cNvSpPr txBox="1"/>
          <p:nvPr/>
        </p:nvSpPr>
        <p:spPr>
          <a:xfrm>
            <a:off x="7963334" y="2266361"/>
            <a:ext cx="327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</a:t>
            </a:r>
            <a:r>
              <a:rPr lang="it-IT" dirty="0" err="1"/>
              <a:t>right-angled</a:t>
            </a:r>
            <a:r>
              <a:rPr lang="it-IT" dirty="0"/>
              <a:t> </a:t>
            </a:r>
            <a:r>
              <a:rPr lang="it-IT" dirty="0" err="1"/>
              <a:t>triangle</a:t>
            </a:r>
            <a:r>
              <a:rPr lang="it-IT" dirty="0"/>
              <a:t> follows the First </a:t>
            </a:r>
            <a:r>
              <a:rPr lang="it-IT" dirty="0" err="1"/>
              <a:t>Theorem</a:t>
            </a:r>
            <a:r>
              <a:rPr lang="it-IT" dirty="0"/>
              <a:t> by </a:t>
            </a:r>
            <a:r>
              <a:rPr lang="it-IT" dirty="0" err="1"/>
              <a:t>Euclid</a:t>
            </a:r>
            <a:endParaRPr lang="en-US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D04438B1-5E80-4C1D-BDE9-9F95056FB220}"/>
              </a:ext>
            </a:extLst>
          </p:cNvPr>
          <p:cNvCxnSpPr>
            <a:stCxn id="9" idx="2"/>
          </p:cNvCxnSpPr>
          <p:nvPr/>
        </p:nvCxnSpPr>
        <p:spPr>
          <a:xfrm>
            <a:off x="9600502" y="3189691"/>
            <a:ext cx="0" cy="20716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90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45F18C-369B-40E7-9E0F-E13E25E74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Rectified</a:t>
            </a:r>
            <a:r>
              <a:rPr lang="it-IT" dirty="0"/>
              <a:t> image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1BAADE-B315-4AC0-B9A3-C5CC50547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197" y="2552867"/>
            <a:ext cx="3125823" cy="53621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it-IT" dirty="0"/>
              <a:t>A </a:t>
            </a:r>
            <a:r>
              <a:rPr lang="it-IT" dirty="0" err="1"/>
              <a:t>rectangle</a:t>
            </a:r>
            <a:r>
              <a:rPr lang="it-IT" dirty="0"/>
              <a:t> and </a:t>
            </a:r>
            <a:r>
              <a:rPr lang="it-IT" dirty="0" err="1"/>
              <a:t>right-angled</a:t>
            </a:r>
            <a:r>
              <a:rPr lang="it-IT" dirty="0"/>
              <a:t> </a:t>
            </a:r>
            <a:r>
              <a:rPr lang="it-IT" dirty="0" err="1"/>
              <a:t>triangle</a:t>
            </a:r>
            <a:endParaRPr lang="en-US" dirty="0"/>
          </a:p>
        </p:txBody>
      </p:sp>
      <p:pic>
        <p:nvPicPr>
          <p:cNvPr id="5" name="Immagine 4" descr="Immagine che contiene edificio, neve, via, sedendo&#10;&#10;Descrizione generata automaticamente">
            <a:extLst>
              <a:ext uri="{FF2B5EF4-FFF2-40B4-BE49-F238E27FC236}">
                <a16:creationId xmlns:a16="http://schemas.microsoft.com/office/drawing/2014/main" id="{2EAE561E-A5FB-4BFC-9D8F-56726648F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872" y="1690688"/>
            <a:ext cx="5258256" cy="2796782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370AA3AF-971F-4F52-9631-386A5E2813DD}"/>
              </a:ext>
            </a:extLst>
          </p:cNvPr>
          <p:cNvSpPr/>
          <p:nvPr/>
        </p:nvSpPr>
        <p:spPr>
          <a:xfrm>
            <a:off x="3838575" y="3089079"/>
            <a:ext cx="485775" cy="720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AB4C227-BF78-44E2-8C01-09403EA2BB35}"/>
              </a:ext>
            </a:extLst>
          </p:cNvPr>
          <p:cNvSpPr txBox="1"/>
          <p:nvPr/>
        </p:nvSpPr>
        <p:spPr>
          <a:xfrm>
            <a:off x="838199" y="5442011"/>
            <a:ext cx="6245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 err="1"/>
              <a:t>Parameters</a:t>
            </a:r>
            <a:r>
              <a:rPr lang="it-IT" sz="2800" dirty="0"/>
              <a:t> are </a:t>
            </a:r>
            <a:r>
              <a:rPr lang="it-IT" sz="2800" dirty="0" err="1"/>
              <a:t>now</a:t>
            </a:r>
            <a:r>
              <a:rPr lang="it-IT" sz="2800" dirty="0"/>
              <a:t> </a:t>
            </a:r>
            <a:r>
              <a:rPr lang="it-IT" sz="2800" dirty="0" err="1"/>
              <a:t>constant</a:t>
            </a:r>
            <a:endParaRPr lang="en-US" sz="2800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6D153A02-02B9-4A59-AABC-2B3305D648EB}"/>
              </a:ext>
            </a:extLst>
          </p:cNvPr>
          <p:cNvCxnSpPr>
            <a:endCxn id="6" idx="1"/>
          </p:cNvCxnSpPr>
          <p:nvPr/>
        </p:nvCxnSpPr>
        <p:spPr>
          <a:xfrm>
            <a:off x="2716567" y="3018408"/>
            <a:ext cx="1122008" cy="431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F5B0263-D54E-4566-9F27-ACE26B7F7AE1}"/>
              </a:ext>
            </a:extLst>
          </p:cNvPr>
          <p:cNvCxnSpPr>
            <a:cxnSpLocks/>
          </p:cNvCxnSpPr>
          <p:nvPr/>
        </p:nvCxnSpPr>
        <p:spPr>
          <a:xfrm>
            <a:off x="2812942" y="2919650"/>
            <a:ext cx="3587003" cy="240099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123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8286CD-AA2E-464D-9218-DA1242651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improve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81D323-12DE-4CCD-BD6B-66DE8559D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make the </a:t>
            </a:r>
            <a:r>
              <a:rPr lang="it-IT" dirty="0" err="1"/>
              <a:t>rectification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</a:t>
            </a:r>
            <a:r>
              <a:rPr lang="it-IT" dirty="0" err="1"/>
              <a:t>automatic</a:t>
            </a:r>
            <a:r>
              <a:rPr lang="it-IT" dirty="0"/>
              <a:t>?</a:t>
            </a:r>
          </a:p>
          <a:p>
            <a:r>
              <a:rPr lang="it-IT" dirty="0"/>
              <a:t>Speed of a </a:t>
            </a:r>
            <a:r>
              <a:rPr lang="it-IT" dirty="0" err="1"/>
              <a:t>moving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in a non-</a:t>
            </a:r>
            <a:r>
              <a:rPr lang="it-IT" dirty="0" err="1"/>
              <a:t>rectified</a:t>
            </a:r>
            <a:r>
              <a:rPr lang="it-IT" dirty="0"/>
              <a:t> image…</a:t>
            </a:r>
          </a:p>
          <a:p>
            <a:r>
              <a:rPr lang="it-IT" dirty="0"/>
              <a:t>…cars in the background </a:t>
            </a:r>
            <a:r>
              <a:rPr lang="it-IT" dirty="0" err="1"/>
              <a:t>move</a:t>
            </a:r>
            <a:r>
              <a:rPr lang="it-IT" dirty="0"/>
              <a:t> </a:t>
            </a:r>
            <a:r>
              <a:rPr lang="it-IT" dirty="0" err="1"/>
              <a:t>differently</a:t>
            </a:r>
            <a:r>
              <a:rPr lang="it-IT" dirty="0"/>
              <a:t> from </a:t>
            </a:r>
            <a:r>
              <a:rPr lang="it-IT" dirty="0" err="1"/>
              <a:t>those</a:t>
            </a:r>
            <a:r>
              <a:rPr lang="it-IT" dirty="0"/>
              <a:t> in the </a:t>
            </a:r>
            <a:r>
              <a:rPr lang="it-IT" dirty="0" err="1"/>
              <a:t>foreground</a:t>
            </a:r>
            <a:endParaRPr lang="it-I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454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DB7269-DBBE-4DD6-B21B-326ADC1B7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Optical flow – Tilt angle </a:t>
            </a:r>
            <a:r>
              <a:rPr lang="it-IT" dirty="0" err="1"/>
              <a:t>estimation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C72CCD-ACC9-4D0F-9802-0C5A2EAD92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40035"/>
            <a:ext cx="10515600" cy="1157415"/>
          </a:xfrm>
        </p:spPr>
        <p:txBody>
          <a:bodyPr>
            <a:normAutofit fontScale="85000" lnSpcReduction="20000"/>
          </a:bodyPr>
          <a:lstStyle/>
          <a:p>
            <a:r>
              <a:rPr lang="it-IT" dirty="0"/>
              <a:t>Estimate tilt angle of the camera with optical flow</a:t>
            </a:r>
          </a:p>
          <a:p>
            <a:r>
              <a:rPr lang="it-IT" dirty="0"/>
              <a:t>In a </a:t>
            </a:r>
            <a:r>
              <a:rPr lang="it-IT" dirty="0" err="1"/>
              <a:t>rectified</a:t>
            </a:r>
            <a:r>
              <a:rPr lang="it-IT" dirty="0"/>
              <a:t> image, no </a:t>
            </a:r>
            <a:r>
              <a:rPr lang="it-IT" dirty="0" err="1"/>
              <a:t>dependence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optical flow </a:t>
            </a:r>
            <a:r>
              <a:rPr lang="it-IT" dirty="0" err="1"/>
              <a:t>magnitude</a:t>
            </a:r>
            <a:r>
              <a:rPr lang="it-IT" dirty="0"/>
              <a:t> and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coordinates</a:t>
            </a:r>
            <a:r>
              <a:rPr lang="it-IT" dirty="0"/>
              <a:t> </a:t>
            </a:r>
            <a:r>
              <a:rPr lang="it-IT" dirty="0" err="1"/>
              <a:t>onf</a:t>
            </a:r>
            <a:r>
              <a:rPr lang="it-IT" dirty="0"/>
              <a:t> the image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75FC427-9D2F-4E7A-8181-50216C749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09" y="1936432"/>
            <a:ext cx="3197631" cy="168171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0B5F043-0859-4524-BC62-054F6A10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820" y="1618647"/>
            <a:ext cx="3922052" cy="210562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BF3A1D-1758-4BE8-8F2C-7157A8FA0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9" r="1"/>
          <a:stretch/>
        </p:blipFill>
        <p:spPr>
          <a:xfrm>
            <a:off x="8691656" y="1485379"/>
            <a:ext cx="2733165" cy="232786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D88201-FA57-428F-8868-2AC0935CC6F6}"/>
              </a:ext>
            </a:extLst>
          </p:cNvPr>
          <p:cNvSpPr txBox="1"/>
          <p:nvPr/>
        </p:nvSpPr>
        <p:spPr>
          <a:xfrm>
            <a:off x="885825" y="3799918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Objects </a:t>
            </a:r>
            <a:r>
              <a:rPr lang="it-IT" dirty="0" err="1"/>
              <a:t>moving</a:t>
            </a:r>
            <a:endParaRPr lang="en-US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CD2F859-A8CF-4195-B4BA-AC3257326BA2}"/>
              </a:ext>
            </a:extLst>
          </p:cNvPr>
          <p:cNvSpPr txBox="1"/>
          <p:nvPr/>
        </p:nvSpPr>
        <p:spPr>
          <a:xfrm>
            <a:off x="4704433" y="3828493"/>
            <a:ext cx="2783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Optical flow of a frame</a:t>
            </a:r>
            <a:endParaRPr lang="en-US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829ED97-3C85-4CF8-AB4C-3BE145083078}"/>
              </a:ext>
            </a:extLst>
          </p:cNvPr>
          <p:cNvSpPr txBox="1"/>
          <p:nvPr/>
        </p:nvSpPr>
        <p:spPr>
          <a:xfrm>
            <a:off x="7991811" y="3863893"/>
            <a:ext cx="4200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Optical flow </a:t>
            </a:r>
            <a:r>
              <a:rPr lang="it-IT" dirty="0" err="1"/>
              <a:t>magnitude</a:t>
            </a:r>
            <a:r>
              <a:rPr lang="it-IT" dirty="0"/>
              <a:t> (speed) </a:t>
            </a:r>
          </a:p>
          <a:p>
            <a:r>
              <a:rPr lang="it-IT" dirty="0" err="1"/>
              <a:t>dependent</a:t>
            </a:r>
            <a:r>
              <a:rPr lang="it-IT" dirty="0"/>
              <a:t> with </a:t>
            </a:r>
            <a:r>
              <a:rPr lang="it-IT" dirty="0" err="1"/>
              <a:t>vertical</a:t>
            </a:r>
            <a:r>
              <a:rPr lang="it-IT" dirty="0"/>
              <a:t> coordinate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90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E25A78-5C64-42D5-95F8-19F5FAA28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Minimization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F3D17C-8DFF-4560-B783-4EBA7BFF5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1512570"/>
          </a:xfrm>
        </p:spPr>
        <p:txBody>
          <a:bodyPr/>
          <a:lstStyle/>
          <a:p>
            <a:r>
              <a:rPr lang="it-IT" dirty="0"/>
              <a:t>Compute the optical flow of a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pixels.</a:t>
            </a:r>
          </a:p>
          <a:p>
            <a:r>
              <a:rPr lang="it-IT" dirty="0"/>
              <a:t>Use the following </a:t>
            </a:r>
            <a:r>
              <a:rPr lang="it-IT" dirty="0" err="1"/>
              <a:t>formulas</a:t>
            </a:r>
            <a:r>
              <a:rPr lang="it-IT" dirty="0"/>
              <a:t> to compute the </a:t>
            </a:r>
            <a:r>
              <a:rPr lang="it-IT" dirty="0" err="1"/>
              <a:t>rectified</a:t>
            </a:r>
            <a:r>
              <a:rPr lang="it-IT" dirty="0"/>
              <a:t> speeds and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coordinates</a:t>
            </a:r>
            <a:endParaRPr lang="en-US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AA74613-5A8D-4A35-B67B-4126C0E70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31" t="35277" r="31797" b="57500"/>
          <a:stretch/>
        </p:blipFill>
        <p:spPr>
          <a:xfrm>
            <a:off x="1033122" y="3766781"/>
            <a:ext cx="4782280" cy="74232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F00FBD1-7DA7-4F65-A6EC-F78ADB8CD4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44" t="48472" r="28203" b="44306"/>
          <a:stretch/>
        </p:blipFill>
        <p:spPr>
          <a:xfrm>
            <a:off x="6484144" y="3804881"/>
            <a:ext cx="4869656" cy="6191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B785CCB-4F2C-4054-AA75-D2E4B2B49691}"/>
                  </a:ext>
                </a:extLst>
              </p:cNvPr>
              <p:cNvSpPr txBox="1"/>
              <p:nvPr/>
            </p:nvSpPr>
            <p:spPr>
              <a:xfrm>
                <a:off x="907082" y="5526627"/>
                <a:ext cx="3929409" cy="6579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Find the angle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0" dirty="0" err="1"/>
                  <a:t>that</a:t>
                </a:r>
                <a:r>
                  <a:rPr lang="it-IT" b="0" dirty="0"/>
                  <a:t> </a:t>
                </a:r>
                <a:r>
                  <a:rPr lang="it-IT" b="0" dirty="0" err="1"/>
                  <a:t>minimizes</a:t>
                </a:r>
                <a:endParaRPr lang="it-IT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B785CCB-4F2C-4054-AA75-D2E4B2B49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82" y="5526627"/>
                <a:ext cx="3929409" cy="657937"/>
              </a:xfrm>
              <a:prstGeom prst="rect">
                <a:avLst/>
              </a:prstGeom>
              <a:blipFill>
                <a:blip r:embed="rId3"/>
                <a:stretch>
                  <a:fillRect l="-1087" t="-3704" r="-9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7E8EEA3B-A855-469E-B566-F614099B52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360" t="42083" r="50781" b="51420"/>
          <a:stretch/>
        </p:blipFill>
        <p:spPr>
          <a:xfrm>
            <a:off x="4962530" y="5314238"/>
            <a:ext cx="3776998" cy="8703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C040F7-C5AB-4966-9F2C-D0BC5C0FB9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07" t="35833" r="56797" b="61111"/>
          <a:stretch/>
        </p:blipFill>
        <p:spPr>
          <a:xfrm>
            <a:off x="9391651" y="5591660"/>
            <a:ext cx="1285256" cy="32500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0B9D7E9-B364-43C4-B3FF-44423F5F5CDC}"/>
              </a:ext>
            </a:extLst>
          </p:cNvPr>
          <p:cNvSpPr txBox="1"/>
          <p:nvPr/>
        </p:nvSpPr>
        <p:spPr>
          <a:xfrm>
            <a:off x="9221396" y="5799021"/>
            <a:ext cx="162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Affine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65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CA0C44-3251-46C3-AB82-316CA305B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Future </a:t>
            </a:r>
            <a:r>
              <a:rPr lang="it-IT" dirty="0" err="1"/>
              <a:t>improvements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15E0FD-3B6B-4523-A338-9920C63C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it-IT" dirty="0"/>
              <a:t>Use </a:t>
            </a:r>
            <a:r>
              <a:rPr lang="it-IT" dirty="0" err="1"/>
              <a:t>estimated</a:t>
            </a:r>
            <a:r>
              <a:rPr lang="it-IT" dirty="0"/>
              <a:t> tilt angle to compute image </a:t>
            </a:r>
            <a:r>
              <a:rPr lang="it-IT" dirty="0" err="1"/>
              <a:t>rectification</a:t>
            </a:r>
            <a:endParaRPr lang="it-IT" dirty="0"/>
          </a:p>
          <a:p>
            <a:r>
              <a:rPr lang="it-IT" dirty="0" err="1"/>
              <a:t>What</a:t>
            </a:r>
            <a:r>
              <a:rPr lang="it-IT" dirty="0"/>
              <a:t> to do </a:t>
            </a:r>
            <a:r>
              <a:rPr lang="it-IT" dirty="0" err="1"/>
              <a:t>if</a:t>
            </a:r>
            <a:r>
              <a:rPr lang="it-IT" dirty="0"/>
              <a:t> a car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limit</a:t>
            </a:r>
            <a:r>
              <a:rPr lang="it-IT" dirty="0"/>
              <a:t> of </a:t>
            </a:r>
            <a:r>
              <a:rPr lang="it-IT" dirty="0" err="1"/>
              <a:t>overlapping</a:t>
            </a:r>
            <a:r>
              <a:rPr lang="it-IT" dirty="0"/>
              <a:t> grade?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2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839A9B9-F246-4779-A2BA-7AD3DAB54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03921A9-C23C-4D13-81CE-DDE331F5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34964"/>
            <a:ext cx="914400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Thank you for your attention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9FF3C7-B796-4C63-BF20-B2EE56888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96" y="1"/>
            <a:ext cx="11282409" cy="2930115"/>
          </a:xfrm>
          <a:custGeom>
            <a:avLst/>
            <a:gdLst>
              <a:gd name="connsiteX0" fmla="*/ 1277174 w 11282409"/>
              <a:gd name="connsiteY0" fmla="*/ 0 h 2930115"/>
              <a:gd name="connsiteX1" fmla="*/ 11077320 w 11282409"/>
              <a:gd name="connsiteY1" fmla="*/ 0 h 2930115"/>
              <a:gd name="connsiteX2" fmla="*/ 10933044 w 11282409"/>
              <a:gd name="connsiteY2" fmla="*/ 93916 h 2930115"/>
              <a:gd name="connsiteX3" fmla="*/ 11087630 w 11282409"/>
              <a:gd name="connsiteY3" fmla="*/ 165214 h 2930115"/>
              <a:gd name="connsiteX4" fmla="*/ 10401271 w 11282409"/>
              <a:gd name="connsiteY4" fmla="*/ 582307 h 2930115"/>
              <a:gd name="connsiteX5" fmla="*/ 11038163 w 11282409"/>
              <a:gd name="connsiteY5" fmla="*/ 511009 h 2930115"/>
              <a:gd name="connsiteX6" fmla="*/ 11004154 w 11282409"/>
              <a:gd name="connsiteY6" fmla="*/ 568047 h 2930115"/>
              <a:gd name="connsiteX7" fmla="*/ 10970146 w 11282409"/>
              <a:gd name="connsiteY7" fmla="*/ 625085 h 2930115"/>
              <a:gd name="connsiteX8" fmla="*/ 11270042 w 11282409"/>
              <a:gd name="connsiteY8" fmla="*/ 589437 h 2930115"/>
              <a:gd name="connsiteX9" fmla="*/ 11270042 w 11282409"/>
              <a:gd name="connsiteY9" fmla="*/ 650039 h 2930115"/>
              <a:gd name="connsiteX10" fmla="*/ 11177291 w 11282409"/>
              <a:gd name="connsiteY10" fmla="*/ 721337 h 2930115"/>
              <a:gd name="connsiteX11" fmla="*/ 11270042 w 11282409"/>
              <a:gd name="connsiteY11" fmla="*/ 703512 h 2930115"/>
              <a:gd name="connsiteX12" fmla="*/ 11282409 w 11282409"/>
              <a:gd name="connsiteY12" fmla="*/ 703512 h 2930115"/>
              <a:gd name="connsiteX13" fmla="*/ 11282409 w 11282409"/>
              <a:gd name="connsiteY13" fmla="*/ 981574 h 2930115"/>
              <a:gd name="connsiteX14" fmla="*/ 4053985 w 11282409"/>
              <a:gd name="connsiteY14" fmla="*/ 2928005 h 2930115"/>
              <a:gd name="connsiteX15" fmla="*/ 3386175 w 11282409"/>
              <a:gd name="connsiteY15" fmla="*/ 2892355 h 2930115"/>
              <a:gd name="connsiteX16" fmla="*/ 3228499 w 11282409"/>
              <a:gd name="connsiteY16" fmla="*/ 2774714 h 2930115"/>
              <a:gd name="connsiteX17" fmla="*/ 3389267 w 11282409"/>
              <a:gd name="connsiteY17" fmla="*/ 2717676 h 2930115"/>
              <a:gd name="connsiteX18" fmla="*/ 3883942 w 11282409"/>
              <a:gd name="connsiteY18" fmla="*/ 2535866 h 2930115"/>
              <a:gd name="connsiteX19" fmla="*/ 3401634 w 11282409"/>
              <a:gd name="connsiteY19" fmla="*/ 2564386 h 2930115"/>
              <a:gd name="connsiteX20" fmla="*/ 4087994 w 11282409"/>
              <a:gd name="connsiteY20" fmla="*/ 2414660 h 2930115"/>
              <a:gd name="connsiteX21" fmla="*/ 4285864 w 11282409"/>
              <a:gd name="connsiteY21" fmla="*/ 2336233 h 2930115"/>
              <a:gd name="connsiteX22" fmla="*/ 4091088 w 11282409"/>
              <a:gd name="connsiteY22" fmla="*/ 2304149 h 2930115"/>
              <a:gd name="connsiteX23" fmla="*/ 3148114 w 11282409"/>
              <a:gd name="connsiteY23" fmla="*/ 2400401 h 2930115"/>
              <a:gd name="connsiteX24" fmla="*/ 3058455 w 11282409"/>
              <a:gd name="connsiteY24" fmla="*/ 2411095 h 2930115"/>
              <a:gd name="connsiteX25" fmla="*/ 2443203 w 11282409"/>
              <a:gd name="connsiteY25" fmla="*/ 2336233 h 2930115"/>
              <a:gd name="connsiteX26" fmla="*/ 2786383 w 11282409"/>
              <a:gd name="connsiteY26" fmla="*/ 2257805 h 2930115"/>
              <a:gd name="connsiteX27" fmla="*/ 2390644 w 11282409"/>
              <a:gd name="connsiteY27" fmla="*/ 2211461 h 2930115"/>
              <a:gd name="connsiteX28" fmla="*/ 1911429 w 11282409"/>
              <a:gd name="connsiteY28" fmla="*/ 2168683 h 2930115"/>
              <a:gd name="connsiteX29" fmla="*/ 1416755 w 11282409"/>
              <a:gd name="connsiteY29" fmla="*/ 2026087 h 2930115"/>
              <a:gd name="connsiteX30" fmla="*/ 1070483 w 11282409"/>
              <a:gd name="connsiteY30" fmla="*/ 1979743 h 2930115"/>
              <a:gd name="connsiteX31" fmla="*/ 1104491 w 11282409"/>
              <a:gd name="connsiteY31" fmla="*/ 1854972 h 2930115"/>
              <a:gd name="connsiteX32" fmla="*/ 1039566 w 11282409"/>
              <a:gd name="connsiteY32" fmla="*/ 1748026 h 2930115"/>
              <a:gd name="connsiteX33" fmla="*/ 1623900 w 11282409"/>
              <a:gd name="connsiteY33" fmla="*/ 1694553 h 2930115"/>
              <a:gd name="connsiteX34" fmla="*/ 1401296 w 11282409"/>
              <a:gd name="connsiteY34" fmla="*/ 1676728 h 2930115"/>
              <a:gd name="connsiteX35" fmla="*/ 1302362 w 11282409"/>
              <a:gd name="connsiteY35" fmla="*/ 1623255 h 2930115"/>
              <a:gd name="connsiteX36" fmla="*/ 1385838 w 11282409"/>
              <a:gd name="connsiteY36" fmla="*/ 1566216 h 2930115"/>
              <a:gd name="connsiteX37" fmla="*/ 1756843 w 11282409"/>
              <a:gd name="connsiteY37" fmla="*/ 1377277 h 2930115"/>
              <a:gd name="connsiteX38" fmla="*/ 721120 w 11282409"/>
              <a:gd name="connsiteY38" fmla="*/ 1387972 h 2930115"/>
              <a:gd name="connsiteX39" fmla="*/ 857154 w 11282409"/>
              <a:gd name="connsiteY39" fmla="*/ 1323803 h 2930115"/>
              <a:gd name="connsiteX40" fmla="*/ 2285525 w 11282409"/>
              <a:gd name="connsiteY40" fmla="*/ 924536 h 2930115"/>
              <a:gd name="connsiteX41" fmla="*/ 2569963 w 11282409"/>
              <a:gd name="connsiteY41" fmla="*/ 874628 h 2930115"/>
              <a:gd name="connsiteX42" fmla="*/ 1803218 w 11282409"/>
              <a:gd name="connsiteY42" fmla="*/ 856803 h 2930115"/>
              <a:gd name="connsiteX43" fmla="*/ 625276 w 11282409"/>
              <a:gd name="connsiteY43" fmla="*/ 682124 h 2930115"/>
              <a:gd name="connsiteX44" fmla="*/ 736578 w 11282409"/>
              <a:gd name="connsiteY44" fmla="*/ 521703 h 2930115"/>
              <a:gd name="connsiteX45" fmla="*/ 155336 w 11282409"/>
              <a:gd name="connsiteY45" fmla="*/ 550222 h 2930115"/>
              <a:gd name="connsiteX46" fmla="*/ 421223 w 11282409"/>
              <a:gd name="connsiteY46" fmla="*/ 425451 h 2930115"/>
              <a:gd name="connsiteX47" fmla="*/ 201712 w 11282409"/>
              <a:gd name="connsiteY47" fmla="*/ 404062 h 2930115"/>
              <a:gd name="connsiteX48" fmla="*/ 3843 w 11282409"/>
              <a:gd name="connsiteY48" fmla="*/ 314939 h 2930115"/>
              <a:gd name="connsiteX49" fmla="*/ 829329 w 11282409"/>
              <a:gd name="connsiteY49" fmla="*/ 175909 h 2930115"/>
              <a:gd name="connsiteX50" fmla="*/ 1045749 w 11282409"/>
              <a:gd name="connsiteY50" fmla="*/ 47572 h 2930115"/>
              <a:gd name="connsiteX51" fmla="*/ 1172509 w 11282409"/>
              <a:gd name="connsiteY51" fmla="*/ 11924 h 2930115"/>
              <a:gd name="connsiteX52" fmla="*/ 1257531 w 11282409"/>
              <a:gd name="connsiteY52" fmla="*/ 7914 h 2930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282409" h="2930115">
                <a:moveTo>
                  <a:pt x="1277174" y="0"/>
                </a:moveTo>
                <a:lnTo>
                  <a:pt x="11077320" y="0"/>
                </a:lnTo>
                <a:lnTo>
                  <a:pt x="10933044" y="93916"/>
                </a:lnTo>
                <a:cubicBezTo>
                  <a:pt x="10973237" y="147389"/>
                  <a:pt x="11059805" y="83222"/>
                  <a:pt x="11087630" y="165214"/>
                </a:cubicBezTo>
                <a:cubicBezTo>
                  <a:pt x="10865028" y="304245"/>
                  <a:pt x="10660974" y="478924"/>
                  <a:pt x="10401271" y="582307"/>
                </a:cubicBezTo>
                <a:cubicBezTo>
                  <a:pt x="10614599" y="507443"/>
                  <a:pt x="10827927" y="543093"/>
                  <a:pt x="11038163" y="511009"/>
                </a:cubicBezTo>
                <a:cubicBezTo>
                  <a:pt x="11065988" y="553787"/>
                  <a:pt x="11019613" y="553787"/>
                  <a:pt x="11004154" y="568047"/>
                </a:cubicBezTo>
                <a:cubicBezTo>
                  <a:pt x="10988696" y="582307"/>
                  <a:pt x="10967053" y="593001"/>
                  <a:pt x="10970146" y="625085"/>
                </a:cubicBezTo>
                <a:cubicBezTo>
                  <a:pt x="11065988" y="639345"/>
                  <a:pt x="11171107" y="589437"/>
                  <a:pt x="11270042" y="589437"/>
                </a:cubicBezTo>
                <a:lnTo>
                  <a:pt x="11270042" y="650039"/>
                </a:lnTo>
                <a:cubicBezTo>
                  <a:pt x="11236032" y="671428"/>
                  <a:pt x="11192750" y="678558"/>
                  <a:pt x="11177291" y="721337"/>
                </a:cubicBezTo>
                <a:cubicBezTo>
                  <a:pt x="11208207" y="714208"/>
                  <a:pt x="11239125" y="710643"/>
                  <a:pt x="11270042" y="703512"/>
                </a:cubicBezTo>
                <a:lnTo>
                  <a:pt x="11282409" y="703512"/>
                </a:lnTo>
                <a:lnTo>
                  <a:pt x="11282409" y="981574"/>
                </a:lnTo>
                <a:cubicBezTo>
                  <a:pt x="9254245" y="2952959"/>
                  <a:pt x="4397165" y="2906615"/>
                  <a:pt x="4053985" y="2928005"/>
                </a:cubicBezTo>
                <a:cubicBezTo>
                  <a:pt x="3945776" y="2935134"/>
                  <a:pt x="3491294" y="2924439"/>
                  <a:pt x="3386175" y="2892355"/>
                </a:cubicBezTo>
                <a:cubicBezTo>
                  <a:pt x="3243956" y="2853141"/>
                  <a:pt x="3228499" y="2774714"/>
                  <a:pt x="3228499" y="2774714"/>
                </a:cubicBezTo>
                <a:cubicBezTo>
                  <a:pt x="3228499" y="2774714"/>
                  <a:pt x="3299608" y="2742630"/>
                  <a:pt x="3389267" y="2717676"/>
                </a:cubicBezTo>
                <a:cubicBezTo>
                  <a:pt x="3562404" y="2667768"/>
                  <a:pt x="3704623" y="2575080"/>
                  <a:pt x="3883942" y="2535866"/>
                </a:cubicBezTo>
                <a:cubicBezTo>
                  <a:pt x="3723173" y="2546561"/>
                  <a:pt x="3562404" y="2553691"/>
                  <a:pt x="3401634" y="2564386"/>
                </a:cubicBezTo>
                <a:cubicBezTo>
                  <a:pt x="3624237" y="2468133"/>
                  <a:pt x="3859208" y="2453874"/>
                  <a:pt x="4087994" y="2414660"/>
                </a:cubicBezTo>
                <a:cubicBezTo>
                  <a:pt x="4162197" y="2403966"/>
                  <a:pt x="4285864" y="2436049"/>
                  <a:pt x="4285864" y="2336233"/>
                </a:cubicBezTo>
                <a:cubicBezTo>
                  <a:pt x="4282774" y="2272064"/>
                  <a:pt x="4162197" y="2300584"/>
                  <a:pt x="4091088" y="2304149"/>
                </a:cubicBezTo>
                <a:cubicBezTo>
                  <a:pt x="3775732" y="2314843"/>
                  <a:pt x="3463469" y="2361187"/>
                  <a:pt x="3148114" y="2400401"/>
                </a:cubicBezTo>
                <a:cubicBezTo>
                  <a:pt x="3117196" y="2403966"/>
                  <a:pt x="3080097" y="2421790"/>
                  <a:pt x="3058455" y="2411095"/>
                </a:cubicBezTo>
                <a:cubicBezTo>
                  <a:pt x="2879135" y="2339797"/>
                  <a:pt x="2675082" y="2357622"/>
                  <a:pt x="2443203" y="2336233"/>
                </a:cubicBezTo>
                <a:cubicBezTo>
                  <a:pt x="2569963" y="2254241"/>
                  <a:pt x="2678173" y="2311278"/>
                  <a:pt x="2786383" y="2257805"/>
                </a:cubicBezTo>
                <a:cubicBezTo>
                  <a:pt x="2653440" y="2200766"/>
                  <a:pt x="2517405" y="2225722"/>
                  <a:pt x="2390644" y="2211461"/>
                </a:cubicBezTo>
                <a:cubicBezTo>
                  <a:pt x="2297893" y="2200766"/>
                  <a:pt x="1963988" y="2186507"/>
                  <a:pt x="1911429" y="2168683"/>
                </a:cubicBezTo>
                <a:cubicBezTo>
                  <a:pt x="1750660" y="2115209"/>
                  <a:pt x="1558974" y="2122339"/>
                  <a:pt x="1416755" y="2026087"/>
                </a:cubicBezTo>
                <a:cubicBezTo>
                  <a:pt x="1314728" y="1958354"/>
                  <a:pt x="1178693" y="2015393"/>
                  <a:pt x="1070483" y="1979743"/>
                </a:cubicBezTo>
                <a:cubicBezTo>
                  <a:pt x="1024107" y="1929835"/>
                  <a:pt x="1089033" y="1894186"/>
                  <a:pt x="1104491" y="1854972"/>
                </a:cubicBezTo>
                <a:cubicBezTo>
                  <a:pt x="1126133" y="1805064"/>
                  <a:pt x="1067391" y="1794370"/>
                  <a:pt x="1039566" y="1748026"/>
                </a:cubicBezTo>
                <a:cubicBezTo>
                  <a:pt x="1231252" y="1751591"/>
                  <a:pt x="1413663" y="1737331"/>
                  <a:pt x="1623900" y="1694553"/>
                </a:cubicBezTo>
                <a:cubicBezTo>
                  <a:pt x="1537332" y="1630384"/>
                  <a:pt x="1463130" y="1690987"/>
                  <a:pt x="1401296" y="1676728"/>
                </a:cubicBezTo>
                <a:cubicBezTo>
                  <a:pt x="1358012" y="1666033"/>
                  <a:pt x="1302362" y="1676728"/>
                  <a:pt x="1302362" y="1623255"/>
                </a:cubicBezTo>
                <a:cubicBezTo>
                  <a:pt x="1302362" y="1580476"/>
                  <a:pt x="1351829" y="1573345"/>
                  <a:pt x="1385838" y="1566216"/>
                </a:cubicBezTo>
                <a:cubicBezTo>
                  <a:pt x="1518781" y="1541262"/>
                  <a:pt x="1648633" y="1509178"/>
                  <a:pt x="1756843" y="1377277"/>
                </a:cubicBezTo>
                <a:cubicBezTo>
                  <a:pt x="1407480" y="1334499"/>
                  <a:pt x="1048840" y="1502049"/>
                  <a:pt x="721120" y="1387972"/>
                </a:cubicBezTo>
                <a:cubicBezTo>
                  <a:pt x="748945" y="1313109"/>
                  <a:pt x="813871" y="1327368"/>
                  <a:pt x="857154" y="1323803"/>
                </a:cubicBezTo>
                <a:cubicBezTo>
                  <a:pt x="1147775" y="1291720"/>
                  <a:pt x="2127849" y="903147"/>
                  <a:pt x="2285525" y="924536"/>
                </a:cubicBezTo>
                <a:cubicBezTo>
                  <a:pt x="2381369" y="935231"/>
                  <a:pt x="2480304" y="928101"/>
                  <a:pt x="2569963" y="874628"/>
                </a:cubicBezTo>
                <a:cubicBezTo>
                  <a:pt x="2678173" y="810460"/>
                  <a:pt x="1988721" y="945926"/>
                  <a:pt x="1803218" y="856803"/>
                </a:cubicBezTo>
                <a:cubicBezTo>
                  <a:pt x="1713559" y="814024"/>
                  <a:pt x="956090" y="689253"/>
                  <a:pt x="625276" y="682124"/>
                </a:cubicBezTo>
                <a:cubicBezTo>
                  <a:pt x="656194" y="614390"/>
                  <a:pt x="770587" y="617955"/>
                  <a:pt x="736578" y="521703"/>
                </a:cubicBezTo>
                <a:cubicBezTo>
                  <a:pt x="557259" y="514574"/>
                  <a:pt x="365573" y="575176"/>
                  <a:pt x="155336" y="550222"/>
                </a:cubicBezTo>
                <a:cubicBezTo>
                  <a:pt x="229537" y="464666"/>
                  <a:pt x="337746" y="471795"/>
                  <a:pt x="421223" y="425451"/>
                </a:cubicBezTo>
                <a:cubicBezTo>
                  <a:pt x="356297" y="361283"/>
                  <a:pt x="275913" y="400497"/>
                  <a:pt x="201712" y="404062"/>
                </a:cubicBezTo>
                <a:cubicBezTo>
                  <a:pt x="136786" y="407627"/>
                  <a:pt x="-27075" y="318505"/>
                  <a:pt x="3843" y="314939"/>
                </a:cubicBezTo>
                <a:cubicBezTo>
                  <a:pt x="282096" y="293551"/>
                  <a:pt x="551076" y="197299"/>
                  <a:pt x="829329" y="175909"/>
                </a:cubicBezTo>
                <a:cubicBezTo>
                  <a:pt x="922080" y="168779"/>
                  <a:pt x="1027200" y="175909"/>
                  <a:pt x="1045749" y="47572"/>
                </a:cubicBezTo>
                <a:cubicBezTo>
                  <a:pt x="1048840" y="11924"/>
                  <a:pt x="1039566" y="4795"/>
                  <a:pt x="1172509" y="11924"/>
                </a:cubicBezTo>
                <a:cubicBezTo>
                  <a:pt x="1198789" y="13707"/>
                  <a:pt x="1228933" y="14598"/>
                  <a:pt x="1257531" y="7914"/>
                </a:cubicBezTo>
                <a:close/>
              </a:path>
            </a:pathLst>
          </a:custGeom>
          <a:solidFill>
            <a:srgbClr val="C69896">
              <a:alpha val="20000"/>
            </a:srgb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443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1276D1-662A-4CB7-8913-34D5D6308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A0DAF7-E122-42E3-88F8-081DA5094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4823" y="1399524"/>
            <a:ext cx="9382354" cy="491823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Foreground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and blob </a:t>
            </a:r>
            <a:r>
              <a:rPr lang="it-IT" dirty="0" err="1"/>
              <a:t>analysis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CF460F-F55D-4564-8A2A-C91E6BFD53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41" y="2106438"/>
            <a:ext cx="2437380" cy="182291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D49AB6E-8A26-4A06-8706-6CB95C7247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62" y="2092007"/>
            <a:ext cx="2437380" cy="183734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8C4BC2A-9B40-49DE-A760-67C3F81C32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237" y="2092007"/>
            <a:ext cx="2442892" cy="184036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A734BE2-9930-43CE-AD60-C62EE850238C}"/>
              </a:ext>
            </a:extLst>
          </p:cNvPr>
          <p:cNvSpPr txBox="1"/>
          <p:nvPr/>
        </p:nvSpPr>
        <p:spPr>
          <a:xfrm>
            <a:off x="6945656" y="4966654"/>
            <a:ext cx="383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Detection</a:t>
            </a:r>
            <a:r>
              <a:rPr lang="it-IT" dirty="0"/>
              <a:t> of </a:t>
            </a:r>
            <a:r>
              <a:rPr lang="it-IT" dirty="0" err="1"/>
              <a:t>vehicles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</a:t>
            </a:r>
          </a:p>
          <a:p>
            <a:r>
              <a:rPr lang="it-IT" dirty="0" err="1"/>
              <a:t>areas</a:t>
            </a:r>
            <a:r>
              <a:rPr lang="it-IT" dirty="0"/>
              <a:t> of pixels in the </a:t>
            </a:r>
            <a:r>
              <a:rPr lang="it-IT" dirty="0" err="1"/>
              <a:t>foreground</a:t>
            </a:r>
            <a:endParaRPr lang="en-US" dirty="0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AFDC459-083F-4E13-BFF3-0676AD606461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8345010" y="3338004"/>
            <a:ext cx="517197" cy="16286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C2257E6-5ACA-4CBA-9BE8-AA94C2BA4B74}"/>
              </a:ext>
            </a:extLst>
          </p:cNvPr>
          <p:cNvCxnSpPr>
            <a:stCxn id="7" idx="0"/>
          </p:cNvCxnSpPr>
          <p:nvPr/>
        </p:nvCxnSpPr>
        <p:spPr>
          <a:xfrm flipV="1">
            <a:off x="8862207" y="3728621"/>
            <a:ext cx="468224" cy="12380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414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F8DDA5-8D0F-41A8-B140-9498ABDDA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done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: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A870698-5EA9-471E-A250-2801D37BB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69283"/>
            <a:ext cx="5411680" cy="518456"/>
          </a:xfrm>
        </p:spPr>
        <p:txBody>
          <a:bodyPr/>
          <a:lstStyle/>
          <a:p>
            <a:r>
              <a:rPr lang="it-IT" dirty="0"/>
              <a:t>Monitoring of parking places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98C31A-53DA-45DE-B341-F7E4D1ED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24" y="1489544"/>
            <a:ext cx="2573701" cy="193945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08B8DFD-DAAE-48F2-8339-FE0EE8D69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94" y="1491756"/>
            <a:ext cx="2574101" cy="193724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87FA39-C430-41B0-9884-40A0EFBFA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924" y="3482266"/>
            <a:ext cx="2584827" cy="19394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2377AEE-78C2-4BD5-8983-81EF7D10B9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93" y="3482266"/>
            <a:ext cx="2574101" cy="19372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D5AB004-EAE6-4A65-8D1C-AECB06A1222E}"/>
              </a:ext>
            </a:extLst>
          </p:cNvPr>
          <p:cNvSpPr txBox="1"/>
          <p:nvPr/>
        </p:nvSpPr>
        <p:spPr>
          <a:xfrm>
            <a:off x="43912" y="2095131"/>
            <a:ext cx="2121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How </a:t>
            </a:r>
            <a:r>
              <a:rPr lang="it-IT" dirty="0" err="1"/>
              <a:t>much</a:t>
            </a:r>
            <a:r>
              <a:rPr lang="en-US" dirty="0"/>
              <a:t> a</a:t>
            </a:r>
          </a:p>
          <a:p>
            <a:r>
              <a:rPr lang="en-US" dirty="0" err="1"/>
              <a:t>Bbox</a:t>
            </a:r>
            <a:r>
              <a:rPr lang="en-US" dirty="0"/>
              <a:t> of a vehicle</a:t>
            </a:r>
          </a:p>
          <a:p>
            <a:r>
              <a:rPr lang="en-US" dirty="0"/>
              <a:t>overlaps parking </a:t>
            </a:r>
          </a:p>
          <a:p>
            <a:r>
              <a:rPr lang="en-US" dirty="0"/>
              <a:t>area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C778002-450A-4779-8D39-5272611431A6}"/>
              </a:ext>
            </a:extLst>
          </p:cNvPr>
          <p:cNvCxnSpPr>
            <a:cxnSpLocks/>
          </p:cNvCxnSpPr>
          <p:nvPr/>
        </p:nvCxnSpPr>
        <p:spPr>
          <a:xfrm>
            <a:off x="1953087" y="2414726"/>
            <a:ext cx="914400" cy="1420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669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A2E4FF-56F3-4506-942D-8CFCDA70A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to do </a:t>
            </a:r>
            <a:r>
              <a:rPr lang="it-IT" dirty="0" err="1"/>
              <a:t>if</a:t>
            </a:r>
            <a:r>
              <a:rPr lang="it-IT" dirty="0"/>
              <a:t> the area </a:t>
            </a:r>
            <a:r>
              <a:rPr lang="it-IT" dirty="0" err="1"/>
              <a:t>is</a:t>
            </a:r>
            <a:r>
              <a:rPr lang="it-IT" dirty="0"/>
              <a:t> wide?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2CEF21-BE71-45C4-924D-B8FCD125D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525" y="5509009"/>
            <a:ext cx="4844248" cy="98386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/>
              <a:t>Multiple parking </a:t>
            </a:r>
            <a:r>
              <a:rPr lang="it-IT" dirty="0" err="1"/>
              <a:t>areas</a:t>
            </a:r>
            <a:r>
              <a:rPr lang="it-IT" dirty="0"/>
              <a:t>: </a:t>
            </a:r>
            <a:r>
              <a:rPr lang="it-IT" dirty="0" err="1"/>
              <a:t>how</a:t>
            </a:r>
            <a:r>
              <a:rPr lang="it-IT" dirty="0"/>
              <a:t> to compute the </a:t>
            </a:r>
            <a:r>
              <a:rPr lang="it-IT" dirty="0" err="1"/>
              <a:t>overlapping</a:t>
            </a:r>
            <a:r>
              <a:rPr lang="it-IT" dirty="0"/>
              <a:t> grade?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B2BED9F-BAFF-4D41-B4A0-E3DA34200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48990"/>
            <a:ext cx="5896067" cy="3557294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B985AA7-967D-4421-8124-04C6CB916126}"/>
              </a:ext>
            </a:extLst>
          </p:cNvPr>
          <p:cNvCxnSpPr>
            <a:cxnSpLocks/>
            <a:stCxn id="3" idx="0"/>
            <a:endCxn id="20" idx="2"/>
          </p:cNvCxnSpPr>
          <p:nvPr/>
        </p:nvCxnSpPr>
        <p:spPr>
          <a:xfrm flipV="1">
            <a:off x="3472649" y="3947859"/>
            <a:ext cx="319514" cy="15611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76F06540-28E5-4DD8-BCC2-9683D63070F3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2689934" y="3840851"/>
            <a:ext cx="782715" cy="1668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889A08B-FE7C-4A98-83B4-332444A4451D}"/>
              </a:ext>
            </a:extLst>
          </p:cNvPr>
          <p:cNvSpPr txBox="1"/>
          <p:nvPr/>
        </p:nvSpPr>
        <p:spPr>
          <a:xfrm>
            <a:off x="7385177" y="2602968"/>
            <a:ext cx="4619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Perspective</a:t>
            </a:r>
            <a:r>
              <a:rPr lang="it-IT" dirty="0"/>
              <a:t> makes </a:t>
            </a:r>
            <a:r>
              <a:rPr lang="it-IT" dirty="0" err="1"/>
              <a:t>distant</a:t>
            </a:r>
            <a:r>
              <a:rPr lang="it-IT" dirty="0"/>
              <a:t> cars </a:t>
            </a:r>
            <a:r>
              <a:rPr lang="it-IT" dirty="0" err="1"/>
              <a:t>smaller</a:t>
            </a:r>
            <a:endParaRPr lang="it-IT" dirty="0"/>
          </a:p>
          <a:p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closer</a:t>
            </a:r>
            <a:r>
              <a:rPr lang="it-IT" dirty="0"/>
              <a:t> </a:t>
            </a:r>
            <a:r>
              <a:rPr lang="it-IT" dirty="0" err="1"/>
              <a:t>ones</a:t>
            </a:r>
            <a:r>
              <a:rPr lang="it-IT" dirty="0"/>
              <a:t>: </a:t>
            </a:r>
            <a:r>
              <a:rPr lang="it-IT" dirty="0" err="1"/>
              <a:t>how</a:t>
            </a:r>
            <a:r>
              <a:rPr lang="it-IT" dirty="0"/>
              <a:t> to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dirty="0" err="1"/>
              <a:t>right</a:t>
            </a:r>
            <a:r>
              <a:rPr lang="it-IT" dirty="0"/>
              <a:t> area for blob </a:t>
            </a:r>
            <a:r>
              <a:rPr lang="it-IT" dirty="0" err="1"/>
              <a:t>analysis</a:t>
            </a:r>
            <a:r>
              <a:rPr lang="it-IT" dirty="0"/>
              <a:t>?</a:t>
            </a:r>
            <a:endParaRPr lang="en-US" dirty="0"/>
          </a:p>
        </p:txBody>
      </p:sp>
      <p:sp>
        <p:nvSpPr>
          <p:cNvPr id="20" name="Trapezio 19">
            <a:extLst>
              <a:ext uri="{FF2B5EF4-FFF2-40B4-BE49-F238E27FC236}">
                <a16:creationId xmlns:a16="http://schemas.microsoft.com/office/drawing/2014/main" id="{0500F7E3-4170-48BB-AC26-EB52A4B3285E}"/>
              </a:ext>
            </a:extLst>
          </p:cNvPr>
          <p:cNvSpPr/>
          <p:nvPr/>
        </p:nvSpPr>
        <p:spPr>
          <a:xfrm rot="2727325">
            <a:off x="4010254" y="2555760"/>
            <a:ext cx="730056" cy="1636354"/>
          </a:xfrm>
          <a:prstGeom prst="trapezoid">
            <a:avLst>
              <a:gd name="adj" fmla="val 4229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apezio 22">
            <a:extLst>
              <a:ext uri="{FF2B5EF4-FFF2-40B4-BE49-F238E27FC236}">
                <a16:creationId xmlns:a16="http://schemas.microsoft.com/office/drawing/2014/main" id="{3C74446D-D6B0-41D7-8437-88DD4AFCB726}"/>
              </a:ext>
            </a:extLst>
          </p:cNvPr>
          <p:cNvSpPr/>
          <p:nvPr/>
        </p:nvSpPr>
        <p:spPr>
          <a:xfrm rot="4308046">
            <a:off x="2976193" y="2123815"/>
            <a:ext cx="730056" cy="2195657"/>
          </a:xfrm>
          <a:prstGeom prst="trapezoid">
            <a:avLst>
              <a:gd name="adj" fmla="val 42290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C5D1C46B-2E68-48D9-9327-843165438A13}"/>
              </a:ext>
            </a:extLst>
          </p:cNvPr>
          <p:cNvSpPr/>
          <p:nvPr/>
        </p:nvSpPr>
        <p:spPr>
          <a:xfrm>
            <a:off x="5214455" y="2734322"/>
            <a:ext cx="192046" cy="1864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5B3AEC71-57F8-4BC7-A069-BC79F1318D57}"/>
              </a:ext>
            </a:extLst>
          </p:cNvPr>
          <p:cNvSpPr/>
          <p:nvPr/>
        </p:nvSpPr>
        <p:spPr>
          <a:xfrm>
            <a:off x="5149049" y="3506680"/>
            <a:ext cx="695193" cy="3341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792F7F8A-CFD6-4204-8D0B-6E217BC5EACF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406501" y="2831977"/>
            <a:ext cx="1978676" cy="23265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8D004F03-6C1E-4916-888D-0C1C55A60EC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5894773" y="3064633"/>
            <a:ext cx="1490404" cy="6373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794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FE7A89-52DC-4963-8A2F-CC7D3E38A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Multiple parking </a:t>
            </a:r>
            <a:r>
              <a:rPr lang="it-IT" dirty="0" err="1"/>
              <a:t>areas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C7386D-40AE-48C4-9C27-416F8AA00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0189"/>
            <a:ext cx="10515600" cy="1417320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User </a:t>
            </a:r>
            <a:r>
              <a:rPr lang="it-IT" dirty="0" err="1"/>
              <a:t>draws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area just like </a:t>
            </a:r>
            <a:r>
              <a:rPr lang="it-IT" dirty="0" err="1"/>
              <a:t>before</a:t>
            </a:r>
            <a:r>
              <a:rPr lang="it-IT" dirty="0"/>
              <a:t>…</a:t>
            </a:r>
          </a:p>
          <a:p>
            <a:r>
              <a:rPr lang="it-IT" dirty="0"/>
              <a:t>…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now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use an array for the </a:t>
            </a:r>
            <a:r>
              <a:rPr lang="it-IT" dirty="0" err="1"/>
              <a:t>coordinates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area</a:t>
            </a:r>
          </a:p>
          <a:p>
            <a:r>
              <a:rPr lang="it-IT" dirty="0"/>
              <a:t>Using a loop for computing the </a:t>
            </a:r>
            <a:r>
              <a:rPr lang="it-IT" dirty="0" err="1"/>
              <a:t>overlapping</a:t>
            </a:r>
            <a:r>
              <a:rPr lang="it-IT" dirty="0"/>
              <a:t> grade (the </a:t>
            </a:r>
            <a:r>
              <a:rPr lang="it-IT" dirty="0" err="1"/>
              <a:t>max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)</a:t>
            </a:r>
            <a:endParaRPr lang="en-US" dirty="0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BF060E71-54BD-4BDC-9508-2D5020C4EE52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6" b="13025"/>
          <a:stretch/>
        </p:blipFill>
        <p:spPr>
          <a:xfrm>
            <a:off x="1326472" y="2041914"/>
            <a:ext cx="3638202" cy="199116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DAB3DBD-787F-4FF9-ADC2-9B3CFCBE1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72" y="1989042"/>
            <a:ext cx="3710908" cy="2096906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75FA7CCA-5A41-4961-A60A-B55D9D17F98A}"/>
              </a:ext>
            </a:extLst>
          </p:cNvPr>
          <p:cNvSpPr/>
          <p:nvPr/>
        </p:nvSpPr>
        <p:spPr>
          <a:xfrm>
            <a:off x="5308847" y="2787588"/>
            <a:ext cx="1376038" cy="435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3AB9B4D-3FF9-4CD7-9C17-D9717F71AB7D}"/>
              </a:ext>
            </a:extLst>
          </p:cNvPr>
          <p:cNvSpPr txBox="1"/>
          <p:nvPr/>
        </p:nvSpPr>
        <p:spPr>
          <a:xfrm>
            <a:off x="772358" y="1285867"/>
            <a:ext cx="428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One area </a:t>
            </a:r>
            <a:r>
              <a:rPr lang="it-IT" dirty="0" err="1"/>
              <a:t>saved</a:t>
            </a:r>
            <a:r>
              <a:rPr lang="it-IT" dirty="0"/>
              <a:t> in </a:t>
            </a:r>
            <a:r>
              <a:rPr lang="it-IT" dirty="0" err="1"/>
              <a:t>only</a:t>
            </a:r>
            <a:r>
              <a:rPr lang="it-IT" dirty="0"/>
              <a:t> one </a:t>
            </a:r>
            <a:r>
              <a:rPr lang="it-IT" dirty="0" err="1"/>
              <a:t>variable</a:t>
            </a:r>
            <a:endParaRPr lang="en-US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EACC85A-62E3-428F-BFFF-08F0825711D6}"/>
              </a:ext>
            </a:extLst>
          </p:cNvPr>
          <p:cNvCxnSpPr>
            <a:stCxn id="8" idx="2"/>
          </p:cNvCxnSpPr>
          <p:nvPr/>
        </p:nvCxnSpPr>
        <p:spPr>
          <a:xfrm flipH="1">
            <a:off x="2914130" y="1655199"/>
            <a:ext cx="1" cy="13498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F9D80EC-35EA-4018-B313-79B157B9805F}"/>
              </a:ext>
            </a:extLst>
          </p:cNvPr>
          <p:cNvSpPr txBox="1"/>
          <p:nvPr/>
        </p:nvSpPr>
        <p:spPr>
          <a:xfrm>
            <a:off x="6960930" y="1345819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Multiple </a:t>
            </a:r>
            <a:r>
              <a:rPr lang="it-IT" dirty="0" err="1"/>
              <a:t>areas</a:t>
            </a:r>
            <a:r>
              <a:rPr lang="it-IT" dirty="0"/>
              <a:t> </a:t>
            </a:r>
            <a:r>
              <a:rPr lang="it-IT" dirty="0" err="1"/>
              <a:t>saved</a:t>
            </a:r>
            <a:r>
              <a:rPr lang="it-IT" dirty="0"/>
              <a:t> in an array</a:t>
            </a:r>
            <a:endParaRPr lang="en-US" dirty="0"/>
          </a:p>
        </p:txBody>
      </p: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9D4541B8-FAD6-45D7-ACC9-8A1208ADD88C}"/>
              </a:ext>
            </a:extLst>
          </p:cNvPr>
          <p:cNvCxnSpPr>
            <a:cxnSpLocks/>
          </p:cNvCxnSpPr>
          <p:nvPr/>
        </p:nvCxnSpPr>
        <p:spPr>
          <a:xfrm flipH="1">
            <a:off x="7998781" y="1715151"/>
            <a:ext cx="838625" cy="1289940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4BFB884-B34D-4C05-A294-67999B0BF009}"/>
              </a:ext>
            </a:extLst>
          </p:cNvPr>
          <p:cNvCxnSpPr/>
          <p:nvPr/>
        </p:nvCxnSpPr>
        <p:spPr>
          <a:xfrm flipH="1">
            <a:off x="8858425" y="1715151"/>
            <a:ext cx="1" cy="1349892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64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DC0653-2BB8-497A-A5DC-FBB0CF23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</a:t>
            </a:r>
            <a:r>
              <a:rPr lang="it-IT" dirty="0" err="1"/>
              <a:t>rectification</a:t>
            </a:r>
            <a:endParaRPr lang="en-US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C52F74BF-CE43-44B8-B937-E6046EC39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36619"/>
            <a:ext cx="9823882" cy="589477"/>
          </a:xfrm>
        </p:spPr>
        <p:txBody>
          <a:bodyPr/>
          <a:lstStyle/>
          <a:p>
            <a:r>
              <a:rPr lang="it-IT" dirty="0" err="1"/>
              <a:t>We</a:t>
            </a:r>
            <a:r>
              <a:rPr lang="it-IT" dirty="0"/>
              <a:t> use a </a:t>
            </a:r>
            <a:r>
              <a:rPr lang="it-IT" dirty="0" err="1"/>
              <a:t>direct</a:t>
            </a:r>
            <a:r>
              <a:rPr lang="it-IT" dirty="0"/>
              <a:t> </a:t>
            </a:r>
            <a:r>
              <a:rPr lang="it-IT" dirty="0" err="1"/>
              <a:t>method</a:t>
            </a:r>
            <a:r>
              <a:rPr lang="it-IT" dirty="0"/>
              <a:t> following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transformations</a:t>
            </a:r>
            <a:endParaRPr lang="en-US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BE43188-F212-4A1C-893C-5434D1623129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6" b="13025"/>
          <a:stretch/>
        </p:blipFill>
        <p:spPr>
          <a:xfrm>
            <a:off x="1290970" y="2041914"/>
            <a:ext cx="3638202" cy="1991161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A6A5606E-17B0-4D6B-96A7-71F940C1DC68}"/>
              </a:ext>
            </a:extLst>
          </p:cNvPr>
          <p:cNvSpPr/>
          <p:nvPr/>
        </p:nvSpPr>
        <p:spPr>
          <a:xfrm>
            <a:off x="5362123" y="2787588"/>
            <a:ext cx="1376038" cy="435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E80953-BB21-475C-802D-EA9EF24992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28" y="2056855"/>
            <a:ext cx="3638202" cy="197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27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3A8E1E-86A1-49BE-BDBC-29A28624B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First step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9DC72A-FF21-4219-9CD0-445574D42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471" y="4897662"/>
            <a:ext cx="4195439" cy="9800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it-IT" dirty="0" err="1"/>
              <a:t>Find</a:t>
            </a:r>
            <a:r>
              <a:rPr lang="it-IT" dirty="0"/>
              <a:t> 4 points on the image </a:t>
            </a:r>
            <a:r>
              <a:rPr lang="it-IT" dirty="0" err="1"/>
              <a:t>representing</a:t>
            </a:r>
            <a:r>
              <a:rPr lang="it-IT" dirty="0"/>
              <a:t> a </a:t>
            </a:r>
            <a:r>
              <a:rPr lang="it-IT" dirty="0" err="1"/>
              <a:t>rectangle</a:t>
            </a:r>
            <a:r>
              <a:rPr lang="it-IT" dirty="0"/>
              <a:t> in the scene</a:t>
            </a:r>
            <a:endParaRPr lang="en-US" dirty="0"/>
          </a:p>
        </p:txBody>
      </p:sp>
      <p:pic>
        <p:nvPicPr>
          <p:cNvPr id="5" name="Immagine 4" descr="Immagine che contiene edificio, esterni, neve, sciando&#10;&#10;Descrizione generata automaticamente">
            <a:extLst>
              <a:ext uri="{FF2B5EF4-FFF2-40B4-BE49-F238E27FC236}">
                <a16:creationId xmlns:a16="http://schemas.microsoft.com/office/drawing/2014/main" id="{15549251-F615-4379-B69A-FFF26AB0A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99145"/>
            <a:ext cx="4419983" cy="2469094"/>
          </a:xfrm>
          <a:prstGeom prst="rect">
            <a:avLst/>
          </a:prstGeom>
        </p:spPr>
      </p:pic>
      <p:pic>
        <p:nvPicPr>
          <p:cNvPr id="7" name="Immagine 6" descr="Immagine che contiene edificio, neve, esterni, sciando&#10;&#10;Descrizione generata automaticamente">
            <a:extLst>
              <a:ext uri="{FF2B5EF4-FFF2-40B4-BE49-F238E27FC236}">
                <a16:creationId xmlns:a16="http://schemas.microsoft.com/office/drawing/2014/main" id="{F633CC2E-50D0-4BFE-B90D-00CD66E4F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819" y="1999145"/>
            <a:ext cx="4419983" cy="2469094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65EB7742-AAE8-4271-853A-6333A9B2C1CB}"/>
              </a:ext>
            </a:extLst>
          </p:cNvPr>
          <p:cNvSpPr/>
          <p:nvPr/>
        </p:nvSpPr>
        <p:spPr>
          <a:xfrm>
            <a:off x="5407982" y="3211497"/>
            <a:ext cx="1376038" cy="435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B038FAE7-2FCE-4020-93ED-243A03C1109D}"/>
              </a:ext>
            </a:extLst>
          </p:cNvPr>
          <p:cNvSpPr txBox="1">
            <a:spLocks/>
          </p:cNvSpPr>
          <p:nvPr/>
        </p:nvSpPr>
        <p:spPr>
          <a:xfrm>
            <a:off x="7046092" y="4897662"/>
            <a:ext cx="4195439" cy="980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 err="1"/>
              <a:t>Map</a:t>
            </a:r>
            <a:r>
              <a:rPr lang="it-IT" dirty="0"/>
              <a:t> </a:t>
            </a:r>
            <a:r>
              <a:rPr lang="it-IT" dirty="0" err="1"/>
              <a:t>two</a:t>
            </a:r>
            <a:r>
              <a:rPr lang="it-IT" dirty="0"/>
              <a:t> of </a:t>
            </a:r>
            <a:r>
              <a:rPr lang="it-IT" dirty="0" err="1"/>
              <a:t>those</a:t>
            </a:r>
            <a:r>
              <a:rPr lang="it-IT" dirty="0"/>
              <a:t> points to </a:t>
            </a:r>
            <a:r>
              <a:rPr lang="it-IT" dirty="0" err="1"/>
              <a:t>form</a:t>
            </a:r>
            <a:r>
              <a:rPr lang="it-IT" dirty="0"/>
              <a:t> a </a:t>
            </a:r>
            <a:r>
              <a:rPr lang="it-IT" dirty="0" err="1"/>
              <a:t>rectangle</a:t>
            </a:r>
            <a:r>
              <a:rPr lang="it-IT" dirty="0"/>
              <a:t> in the image = </a:t>
            </a:r>
            <a:r>
              <a:rPr lang="it-IT" dirty="0" err="1"/>
              <a:t>homograpy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04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9BDE89-04BA-49D4-B303-1A37FD28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</a:t>
            </a:r>
            <a:r>
              <a:rPr lang="it-IT" dirty="0"/>
              <a:t> of  first step</a:t>
            </a:r>
            <a:endParaRPr lang="en-US" dirty="0"/>
          </a:p>
        </p:txBody>
      </p:sp>
      <p:pic>
        <p:nvPicPr>
          <p:cNvPr id="5" name="Segnaposto contenuto 4" descr="Immagine che contiene fotografia, sedendo, facendo, tavolo&#10;&#10;Descrizione generata automaticamente">
            <a:extLst>
              <a:ext uri="{FF2B5EF4-FFF2-40B4-BE49-F238E27FC236}">
                <a16:creationId xmlns:a16="http://schemas.microsoft.com/office/drawing/2014/main" id="{77A6F85F-25EF-4D82-80E6-77E2C2554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31553" r="8028" b="16940"/>
          <a:stretch/>
        </p:blipFill>
        <p:spPr>
          <a:xfrm>
            <a:off x="1650047" y="2071687"/>
            <a:ext cx="8891905" cy="2714625"/>
          </a:xfrm>
        </p:spPr>
      </p:pic>
    </p:spTree>
    <p:extLst>
      <p:ext uri="{BB962C8B-B14F-4D97-AF65-F5344CB8AC3E}">
        <p14:creationId xmlns:p14="http://schemas.microsoft.com/office/powerpoint/2010/main" val="1115697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7FEE7-C7E4-40E4-9814-C44C7715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Second step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F7292B7-70A3-4AC8-949F-77B233774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02455"/>
            <a:ext cx="4143375" cy="16744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it-IT" dirty="0" err="1"/>
              <a:t>Detect</a:t>
            </a:r>
            <a:r>
              <a:rPr lang="it-IT" dirty="0"/>
              <a:t> a </a:t>
            </a:r>
            <a:r>
              <a:rPr lang="it-IT" dirty="0" err="1"/>
              <a:t>different</a:t>
            </a:r>
            <a:r>
              <a:rPr lang="it-IT" dirty="0"/>
              <a:t> angle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right</a:t>
            </a:r>
            <a:r>
              <a:rPr lang="it-IT" dirty="0"/>
              <a:t> in the scene (car rack).</a:t>
            </a:r>
          </a:p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angle </a:t>
            </a:r>
            <a:r>
              <a:rPr lang="it-IT" dirty="0" err="1"/>
              <a:t>forms</a:t>
            </a:r>
            <a:r>
              <a:rPr lang="it-IT" dirty="0"/>
              <a:t> a </a:t>
            </a:r>
            <a:r>
              <a:rPr lang="it-IT" dirty="0" err="1"/>
              <a:t>triangle</a:t>
            </a:r>
            <a:r>
              <a:rPr lang="it-IT" dirty="0"/>
              <a:t> with the base of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rectangle</a:t>
            </a:r>
            <a:endParaRPr lang="en-US" dirty="0"/>
          </a:p>
        </p:txBody>
      </p:sp>
      <p:pic>
        <p:nvPicPr>
          <p:cNvPr id="5" name="Immagine 4" descr="Immagine che contiene edificio, esterni, sedendo, rosso&#10;&#10;Descrizione generata automaticamente">
            <a:extLst>
              <a:ext uri="{FF2B5EF4-FFF2-40B4-BE49-F238E27FC236}">
                <a16:creationId xmlns:a16="http://schemas.microsoft.com/office/drawing/2014/main" id="{804CEE2E-CF05-4F13-8472-72E2760F72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5495"/>
            <a:ext cx="4419600" cy="1753993"/>
          </a:xfrm>
          <a:prstGeom prst="rect">
            <a:avLst/>
          </a:prstGeom>
        </p:spPr>
      </p:pic>
      <p:pic>
        <p:nvPicPr>
          <p:cNvPr id="7" name="Immagine 6" descr="Immagine che contiene edificio, sedendo, marciapiede, tavolo&#10;&#10;Descrizione generata automaticamente">
            <a:extLst>
              <a:ext uri="{FF2B5EF4-FFF2-40B4-BE49-F238E27FC236}">
                <a16:creationId xmlns:a16="http://schemas.microsoft.com/office/drawing/2014/main" id="{3E546573-DCAB-4301-B46E-FFD3A0A95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587" y="2055495"/>
            <a:ext cx="4633213" cy="1838769"/>
          </a:xfrm>
          <a:prstGeom prst="rect">
            <a:avLst/>
          </a:prstGeom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45CA14F5-2D86-4989-9099-5621D181DADF}"/>
              </a:ext>
            </a:extLst>
          </p:cNvPr>
          <p:cNvSpPr/>
          <p:nvPr/>
        </p:nvSpPr>
        <p:spPr>
          <a:xfrm>
            <a:off x="5457825" y="2724150"/>
            <a:ext cx="1066800" cy="542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B196989-B374-41A1-B4A9-F48104096AB7}"/>
              </a:ext>
            </a:extLst>
          </p:cNvPr>
          <p:cNvSpPr txBox="1"/>
          <p:nvPr/>
        </p:nvSpPr>
        <p:spPr>
          <a:xfrm>
            <a:off x="6878589" y="4402455"/>
            <a:ext cx="4971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Make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triangle</a:t>
            </a:r>
            <a:r>
              <a:rPr lang="it-IT" dirty="0"/>
              <a:t> a </a:t>
            </a:r>
            <a:r>
              <a:rPr lang="it-IT" dirty="0" err="1"/>
              <a:t>right-angled</a:t>
            </a:r>
            <a:r>
              <a:rPr lang="it-IT" dirty="0"/>
              <a:t> one. </a:t>
            </a:r>
            <a:r>
              <a:rPr lang="it-IT" dirty="0" err="1"/>
              <a:t>Map</a:t>
            </a:r>
            <a:endParaRPr lang="it-IT" dirty="0"/>
          </a:p>
          <a:p>
            <a:r>
              <a:rPr lang="it-IT" dirty="0"/>
              <a:t>C to C’ = affine </a:t>
            </a:r>
            <a:r>
              <a:rPr lang="it-IT" dirty="0" err="1"/>
              <a:t>transformation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006594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2B3D23"/>
      </a:dk2>
      <a:lt2>
        <a:srgbClr val="E2E8E8"/>
      </a:lt2>
      <a:accent1>
        <a:srgbClr val="C69896"/>
      </a:accent1>
      <a:accent2>
        <a:srgbClr val="BA997F"/>
      </a:accent2>
      <a:accent3>
        <a:srgbClr val="AAA480"/>
      </a:accent3>
      <a:accent4>
        <a:srgbClr val="9BAA74"/>
      </a:accent4>
      <a:accent5>
        <a:srgbClr val="8FAC82"/>
      </a:accent5>
      <a:accent6>
        <a:srgbClr val="78B07E"/>
      </a:accent6>
      <a:hlink>
        <a:srgbClr val="568D8F"/>
      </a:hlink>
      <a:folHlink>
        <a:srgbClr val="82828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Office PowerPoint</Application>
  <PresentationFormat>Widescreen</PresentationFormat>
  <Paragraphs>61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Cambria Math</vt:lpstr>
      <vt:lpstr>Century Gothic</vt:lpstr>
      <vt:lpstr>Elephant</vt:lpstr>
      <vt:lpstr>BrushVTI</vt:lpstr>
      <vt:lpstr>Parking Place Detection</vt:lpstr>
      <vt:lpstr>What has been done already:</vt:lpstr>
      <vt:lpstr>What has been done already:</vt:lpstr>
      <vt:lpstr>What to do if the area is wide?</vt:lpstr>
      <vt:lpstr>Multiple parking areas</vt:lpstr>
      <vt:lpstr>Video rectification</vt:lpstr>
      <vt:lpstr>First step</vt:lpstr>
      <vt:lpstr>Result of  first step</vt:lpstr>
      <vt:lpstr>Second step</vt:lpstr>
      <vt:lpstr>A little of geometry…</vt:lpstr>
      <vt:lpstr>Rectified image</vt:lpstr>
      <vt:lpstr>What could we improve?</vt:lpstr>
      <vt:lpstr>Optical flow – Tilt angle estimation</vt:lpstr>
      <vt:lpstr>Minimization process</vt:lpstr>
      <vt:lpstr>Future improvements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Parking Place Detection</dc:title>
  <dc:creator>Marco Baratta</dc:creator>
  <cp:lastModifiedBy>Marco Baratta</cp:lastModifiedBy>
  <cp:revision>2</cp:revision>
  <dcterms:created xsi:type="dcterms:W3CDTF">2020-04-25T11:04:59Z</dcterms:created>
  <dcterms:modified xsi:type="dcterms:W3CDTF">2020-04-25T11:44:08Z</dcterms:modified>
</cp:coreProperties>
</file>